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D0BD-F26F-0841-8B84-F31942540476}" type="datetimeFigureOut">
              <a:rPr lang="en-US" smtClean="0"/>
              <a:t>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D909D-80B1-C047-8903-3B72DBD846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D0BD-F26F-0841-8B84-F31942540476}" type="datetimeFigureOut">
              <a:rPr lang="en-US" smtClean="0"/>
              <a:t>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D909D-80B1-C047-8903-3B72DBD846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D0BD-F26F-0841-8B84-F31942540476}" type="datetimeFigureOut">
              <a:rPr lang="en-US" smtClean="0"/>
              <a:t>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D909D-80B1-C047-8903-3B72DBD846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D0BD-F26F-0841-8B84-F31942540476}" type="datetimeFigureOut">
              <a:rPr lang="en-US" smtClean="0"/>
              <a:t>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D909D-80B1-C047-8903-3B72DBD846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D0BD-F26F-0841-8B84-F31942540476}" type="datetimeFigureOut">
              <a:rPr lang="en-US" smtClean="0"/>
              <a:t>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D909D-80B1-C047-8903-3B72DBD846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D0BD-F26F-0841-8B84-F31942540476}" type="datetimeFigureOut">
              <a:rPr lang="en-US" smtClean="0"/>
              <a:t>2/22/11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D909D-80B1-C047-8903-3B72DBD846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D0BD-F26F-0841-8B84-F31942540476}" type="datetimeFigureOut">
              <a:rPr lang="en-US" smtClean="0"/>
              <a:t>2/22/11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D909D-80B1-C047-8903-3B72DBD846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D0BD-F26F-0841-8B84-F31942540476}" type="datetimeFigureOut">
              <a:rPr lang="en-US" smtClean="0"/>
              <a:t>2/22/11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D909D-80B1-C047-8903-3B72DBD846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D0BD-F26F-0841-8B84-F31942540476}" type="datetimeFigureOut">
              <a:rPr lang="en-US" smtClean="0"/>
              <a:t>2/22/11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D909D-80B1-C047-8903-3B72DBD846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D0BD-F26F-0841-8B84-F31942540476}" type="datetimeFigureOut">
              <a:rPr lang="en-US" smtClean="0"/>
              <a:t>2/22/11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D909D-80B1-C047-8903-3B72DBD846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4D0BD-F26F-0841-8B84-F31942540476}" type="datetimeFigureOut">
              <a:rPr lang="en-US" smtClean="0"/>
              <a:t>2/22/11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D909D-80B1-C047-8903-3B72DBD846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4D0BD-F26F-0841-8B84-F31942540476}" type="datetimeFigureOut">
              <a:rPr lang="en-US" smtClean="0"/>
              <a:t>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D909D-80B1-C047-8903-3B72DBD8468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Nature of the Judicial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Sections 15.1 and 15.2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Two types of cases:</a:t>
            </a:r>
          </a:p>
          <a:p>
            <a:pPr lvl="1">
              <a:lnSpc>
                <a:spcPct val="90000"/>
              </a:lnSpc>
            </a:pPr>
            <a:r>
              <a:rPr lang="en-US" b="1" u="sng" dirty="0" smtClean="0"/>
              <a:t>Criminal Law: </a:t>
            </a:r>
            <a:r>
              <a:rPr lang="en-US" dirty="0" smtClean="0"/>
              <a:t>The government charges an individual with violating one or more specific laws.</a:t>
            </a:r>
          </a:p>
          <a:p>
            <a:pPr lvl="1">
              <a:lnSpc>
                <a:spcPct val="90000"/>
              </a:lnSpc>
            </a:pPr>
            <a:r>
              <a:rPr lang="en-US" b="1" u="sng" dirty="0" smtClean="0"/>
              <a:t>Civil Law</a:t>
            </a:r>
            <a:r>
              <a:rPr lang="en-US" dirty="0" smtClean="0"/>
              <a:t>: The court resolves a dispute between two parties and defines the relationship between them.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Most cases are tried and resolved in state, not federal courts.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Participants in the Judicial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Litigants</a:t>
            </a:r>
          </a:p>
          <a:p>
            <a:pPr lvl="1"/>
            <a:r>
              <a:rPr lang="en-US" dirty="0" smtClean="0"/>
              <a:t>Plaintiff—the party bringing the charge</a:t>
            </a:r>
          </a:p>
          <a:p>
            <a:pPr lvl="1"/>
            <a:r>
              <a:rPr lang="en-US" dirty="0" smtClean="0"/>
              <a:t>Defendant—the party being charged</a:t>
            </a:r>
          </a:p>
          <a:p>
            <a:pPr lvl="1"/>
            <a:r>
              <a:rPr lang="en-US" dirty="0" smtClean="0"/>
              <a:t>Jury—the people (normally 12) who often decide the outcome of a case</a:t>
            </a:r>
          </a:p>
          <a:p>
            <a:pPr lvl="1"/>
            <a:r>
              <a:rPr lang="en-US" b="1" u="sng" dirty="0" smtClean="0"/>
              <a:t>Standing to Sue</a:t>
            </a:r>
            <a:r>
              <a:rPr lang="en-US" dirty="0" smtClean="0"/>
              <a:t>: plaintiffs have a serious interest in the case; have sustained or likely to sustain a direct injury from the government</a:t>
            </a:r>
          </a:p>
          <a:p>
            <a:pPr lvl="1"/>
            <a:r>
              <a:rPr lang="en-US" b="1" u="sng" dirty="0" err="1" smtClean="0"/>
              <a:t>Justiciable</a:t>
            </a:r>
            <a:r>
              <a:rPr lang="en-US" b="1" u="sng" dirty="0" smtClean="0"/>
              <a:t> Disputes</a:t>
            </a:r>
            <a:r>
              <a:rPr lang="en-US" dirty="0" smtClean="0"/>
              <a:t>: a case must be capable of being settled as a matter of law.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Participants in the Judicial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8206"/>
          </a:xfrm>
        </p:spPr>
        <p:txBody>
          <a:bodyPr>
            <a:normAutofit/>
          </a:bodyPr>
          <a:lstStyle/>
          <a:p>
            <a:r>
              <a:rPr lang="en-US" dirty="0" smtClean="0"/>
              <a:t>Groups</a:t>
            </a:r>
          </a:p>
          <a:p>
            <a:pPr lvl="1"/>
            <a:r>
              <a:rPr lang="en-US" dirty="0" smtClean="0"/>
              <a:t>Use the courts to try to change policies</a:t>
            </a:r>
          </a:p>
          <a:p>
            <a:pPr lvl="1"/>
            <a:r>
              <a:rPr lang="en-US" b="1" i="1" u="sng" dirty="0" smtClean="0"/>
              <a:t>Amicus Curiae</a:t>
            </a:r>
            <a:r>
              <a:rPr lang="en-US" b="1" u="sng" dirty="0" smtClean="0"/>
              <a:t> </a:t>
            </a:r>
            <a:r>
              <a:rPr lang="en-US" dirty="0" smtClean="0"/>
              <a:t>briefs used to influence the courts</a:t>
            </a:r>
          </a:p>
          <a:p>
            <a:pPr lvl="2"/>
            <a:r>
              <a:rPr lang="en-US" sz="2200" dirty="0" smtClean="0"/>
              <a:t>“Friend of the Court” briefs used to raise additional points of view and information not contained in briefs of formal parties</a:t>
            </a:r>
          </a:p>
          <a:p>
            <a:r>
              <a:rPr lang="en-US" dirty="0" smtClean="0"/>
              <a:t>Attorneys</a:t>
            </a:r>
          </a:p>
          <a:p>
            <a:pPr lvl="1"/>
            <a:r>
              <a:rPr lang="en-US" dirty="0" smtClean="0"/>
              <a:t>Legal Services Corporation: lawyers to assist the poor in federal cases</a:t>
            </a:r>
          </a:p>
          <a:p>
            <a:pPr lvl="1"/>
            <a:r>
              <a:rPr lang="en-US" dirty="0" smtClean="0"/>
              <a:t>Access to quality lawyers is not equal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205</Words>
  <Application>Microsoft Macintosh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The Nature of the Judicial System</vt:lpstr>
      <vt:lpstr>Introduction</vt:lpstr>
      <vt:lpstr>Participants in the Judicial System</vt:lpstr>
      <vt:lpstr>Participants in the Judicial System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Nature of the Judicial System</dc:title>
  <dc:creator>Katie Madison</dc:creator>
  <cp:lastModifiedBy>Katie Madison</cp:lastModifiedBy>
  <cp:revision>2</cp:revision>
  <dcterms:created xsi:type="dcterms:W3CDTF">2011-02-22T18:13:48Z</dcterms:created>
  <dcterms:modified xsi:type="dcterms:W3CDTF">2011-02-22T18:19:47Z</dcterms:modified>
</cp:coreProperties>
</file>